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C949AD-22C0-413A-9D1D-DB2F031D2096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DCBD19-E6AE-4B28-AF23-5A08A641CE47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HERKUL /HERAKLO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KOBILE KRALJA DIOMEDA I KRETSKI BIK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497355" y="1011540"/>
            <a:ext cx="4059936" cy="529778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konji kralja </a:t>
            </a:r>
            <a:r>
              <a:rPr lang="hr-HR" sz="3200" b="1" dirty="0" err="1" smtClean="0">
                <a:solidFill>
                  <a:srgbClr val="FF0000"/>
                </a:solidFill>
              </a:rPr>
              <a:t>Diomeda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</a:rPr>
              <a:t>– divlje životinje, hrane se ljudskim mesom</a:t>
            </a:r>
          </a:p>
          <a:p>
            <a:r>
              <a:rPr lang="hr-HR" sz="3200" b="1" dirty="0" smtClean="0">
                <a:solidFill>
                  <a:srgbClr val="FF0000"/>
                </a:solidFill>
              </a:rPr>
              <a:t>kretski bik </a:t>
            </a:r>
            <a:r>
              <a:rPr lang="hr-HR" sz="3200" b="1" dirty="0" smtClean="0">
                <a:solidFill>
                  <a:schemeClr val="bg1"/>
                </a:solidFill>
              </a:rPr>
              <a:t>– uništavao žetvu i stoku</a:t>
            </a:r>
            <a:endParaRPr lang="hr-HR" sz="32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Barbara i Franz\Desktop\diomedovi konj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316" y="1340768"/>
            <a:ext cx="2896580" cy="2448272"/>
          </a:xfrm>
          <a:prstGeom prst="rect">
            <a:avLst/>
          </a:prstGeom>
          <a:noFill/>
        </p:spPr>
      </p:pic>
      <p:pic>
        <p:nvPicPr>
          <p:cNvPr id="5123" name="Picture 3" descr="C:\Users\Barbara i Franz\Desktop\220px-Lekythos_Cretan_bull_Louvre_F4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225734"/>
            <a:ext cx="2520280" cy="1872208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>
            <a:off x="1259632" y="37890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konji kralja </a:t>
            </a:r>
            <a:r>
              <a:rPr lang="hr-HR" dirty="0" err="1" smtClean="0">
                <a:solidFill>
                  <a:schemeClr val="bg1"/>
                </a:solidFill>
              </a:rPr>
              <a:t>Diomeda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1907704" y="616530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kretski bik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GERIONOVO GOVEDO I ZEUSOVE ZLATNE JABUKE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546848" cy="5217368"/>
          </a:xfrm>
        </p:spPr>
        <p:txBody>
          <a:bodyPr>
            <a:normAutofit/>
          </a:bodyPr>
          <a:lstStyle/>
          <a:p>
            <a:r>
              <a:rPr lang="hr-HR" sz="2800" b="1" dirty="0" err="1" smtClean="0">
                <a:solidFill>
                  <a:srgbClr val="FF0000"/>
                </a:solidFill>
              </a:rPr>
              <a:t>Gerionovo</a:t>
            </a:r>
            <a:r>
              <a:rPr lang="hr-HR" sz="2800" b="1" dirty="0" smtClean="0">
                <a:solidFill>
                  <a:srgbClr val="FF0000"/>
                </a:solidFill>
              </a:rPr>
              <a:t> govedo </a:t>
            </a:r>
            <a:r>
              <a:rPr lang="hr-HR" sz="2800" b="1" dirty="0" smtClean="0">
                <a:solidFill>
                  <a:schemeClr val="bg1"/>
                </a:solidFill>
              </a:rPr>
              <a:t>– dvije noge, tri glave, šest ruku</a:t>
            </a:r>
          </a:p>
          <a:p>
            <a:r>
              <a:rPr lang="hr-HR" sz="2800" b="1" dirty="0" smtClean="0">
                <a:solidFill>
                  <a:srgbClr val="FF0000"/>
                </a:solidFill>
              </a:rPr>
              <a:t>Zeusove zlatne jabuke </a:t>
            </a:r>
            <a:r>
              <a:rPr lang="hr-HR" sz="2800" b="1" dirty="0" smtClean="0">
                <a:solidFill>
                  <a:schemeClr val="bg1"/>
                </a:solidFill>
              </a:rPr>
              <a:t>– u vrtu </a:t>
            </a:r>
            <a:r>
              <a:rPr lang="hr-HR" sz="2800" b="1" dirty="0" err="1" smtClean="0">
                <a:solidFill>
                  <a:schemeClr val="bg1"/>
                </a:solidFill>
              </a:rPr>
              <a:t>Hesperida</a:t>
            </a:r>
            <a:r>
              <a:rPr lang="hr-HR" sz="2800" b="1" dirty="0" smtClean="0">
                <a:solidFill>
                  <a:schemeClr val="bg1"/>
                </a:solidFill>
              </a:rPr>
              <a:t> (kćeri večeri) koje ih čuvaju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Heraklo nagovori njihova oca </a:t>
            </a:r>
            <a:r>
              <a:rPr lang="hr-HR" sz="2800" b="1" dirty="0" err="1" smtClean="0">
                <a:solidFill>
                  <a:schemeClr val="bg1"/>
                </a:solidFill>
              </a:rPr>
              <a:t>Atalanta</a:t>
            </a:r>
            <a:r>
              <a:rPr lang="hr-HR" sz="2800" b="1" dirty="0" smtClean="0">
                <a:solidFill>
                  <a:schemeClr val="bg1"/>
                </a:solidFill>
              </a:rPr>
              <a:t> da ukrade nekoliko</a:t>
            </a:r>
          </a:p>
          <a:p>
            <a:endParaRPr lang="hr-HR" sz="2800" b="1" dirty="0" smtClean="0">
              <a:solidFill>
                <a:schemeClr val="bg1"/>
              </a:solidFill>
            </a:endParaRPr>
          </a:p>
          <a:p>
            <a:endParaRPr lang="hr-HR" sz="28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Barbara i Franz\Desktop\721px-Heracles_Geryon_Louvre_F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708040"/>
            <a:ext cx="2413632" cy="2232248"/>
          </a:xfrm>
          <a:prstGeom prst="rect">
            <a:avLst/>
          </a:prstGeom>
          <a:noFill/>
        </p:spPr>
      </p:pic>
      <p:pic>
        <p:nvPicPr>
          <p:cNvPr id="4099" name="Picture 3" descr="C:\Users\Barbara i Franz\Desktop\Frederic_Leighton_-_The_Garden_of_the_Hesperid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212976"/>
            <a:ext cx="2524325" cy="2514228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>
            <a:off x="5850824" y="28919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chemeClr val="bg1"/>
                </a:solidFill>
              </a:rPr>
              <a:t>Herako</a:t>
            </a:r>
            <a:r>
              <a:rPr lang="hr-HR" dirty="0" smtClean="0">
                <a:solidFill>
                  <a:schemeClr val="bg1"/>
                </a:solidFill>
              </a:rPr>
              <a:t> i </a:t>
            </a:r>
            <a:r>
              <a:rPr lang="hr-HR" dirty="0" err="1" smtClean="0">
                <a:solidFill>
                  <a:schemeClr val="bg1"/>
                </a:solidFill>
              </a:rPr>
              <a:t>Gerion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6444208" y="58772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Vrt </a:t>
            </a:r>
            <a:r>
              <a:rPr lang="hr-HR" dirty="0" err="1" smtClean="0">
                <a:solidFill>
                  <a:schemeClr val="bg1"/>
                </a:solidFill>
              </a:rPr>
              <a:t>Hesperida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KERBER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59936" cy="5691336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troglavi pas, čuvar ulaza u podzemlje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zamoli Hada da odvede Kerbera </a:t>
            </a:r>
            <a:r>
              <a:rPr lang="hr-HR" b="1" dirty="0" err="1" smtClean="0">
                <a:solidFill>
                  <a:schemeClr val="bg1"/>
                </a:solidFill>
              </a:rPr>
              <a:t>Euristeju</a:t>
            </a: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uvjet – savladati Kerbera bez oružja i ičije pomoći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držao ga čvrsto oko sva tri vrata i odveo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bg1"/>
                </a:solidFill>
              </a:rPr>
              <a:t>nakon 12. zadatka bogovi su mu oprostili 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Barbara i Franz\Desktop\240px-Cerberus-Blake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4032448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chemeClr val="bg1"/>
                </a:solidFill>
              </a:rPr>
              <a:t>Dejanira</a:t>
            </a: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err="1" smtClean="0">
                <a:solidFill>
                  <a:schemeClr val="bg1"/>
                </a:solidFill>
              </a:rPr>
              <a:t>Aheloj</a:t>
            </a: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kentaur </a:t>
            </a:r>
            <a:r>
              <a:rPr lang="hr-HR" b="1" dirty="0" err="1" smtClean="0">
                <a:solidFill>
                  <a:schemeClr val="bg1"/>
                </a:solidFill>
              </a:rPr>
              <a:t>Nes</a:t>
            </a: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strašna smrt i odlazak na Olimp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ŠTO JE BILO POSLIJE?	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DJETINJSTVO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355976" y="1524000"/>
            <a:ext cx="4352160" cy="4572000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roditelji – Zeus i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Alkmena</a:t>
            </a:r>
            <a:endParaRPr lang="hr-HR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grad –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Teba</a:t>
            </a:r>
            <a:endParaRPr lang="hr-HR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neprijatelj –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Hera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(poslala zmije u njegovu kolijevku)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nesvjestan snage ubio učitelja glazbe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protjeran – kod pastira 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jednom naišao na put koji se račva na dva dijela i na svakom stoji žena</a:t>
            </a:r>
          </a:p>
          <a:p>
            <a:pPr>
              <a:buNone/>
            </a:pP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1)Naslada/Užitak</a:t>
            </a:r>
          </a:p>
          <a:p>
            <a:pPr>
              <a:buNone/>
            </a:pP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2)Vrlina</a:t>
            </a:r>
          </a:p>
          <a:p>
            <a:pPr marL="514350" indent="-514350"/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odabire Vrlinu</a:t>
            </a:r>
            <a:endParaRPr lang="hr-H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Barbara i Franz\Desktop\220px-Herakles_snake_Musei_Capitolini_MC24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96429"/>
            <a:ext cx="3384376" cy="4522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ZAŠTO  </a:t>
            </a:r>
            <a:r>
              <a:rPr lang="hr-HR" sz="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  </a:t>
            </a:r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ZADATAKA? 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jednom u naletu bijesa ubija ženu i djecu (uplela se i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Hera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pokajao se, ali su se bogovi razbjesnili 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kako bi se iskupio odlazi u Delfe proročici Pitiji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savjet: otići u grad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Tirint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kralju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Euristeju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 za njega obaviti 12 zadataka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otišao je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Euristeju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a ovaj da ga se što prije riješi daje zadatak</a:t>
            </a:r>
            <a:endParaRPr lang="hr-H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Users\Barbara i Franz\Desktop\200px-John_Collier_-_Priestess_of_Delph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3096344" cy="4833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LAV IZ NEMEJSKE ŠUME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treba ga ubiti i donijeti kožu 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koža tvrda kao oklop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zadavio ga i donio kožu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Euristeju</a:t>
            </a:r>
            <a:endParaRPr lang="hr-H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266" name="Picture 2" descr="C:\Users\Barbara i Franz\Desktop\nemejski lav i herku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024" y="2060848"/>
            <a:ext cx="4162968" cy="3387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LERNEJSKA HIDRA (jezero)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čudovište s 9 glava, otrovnim dahom ubija ljude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iz odsječene glave narastu nove dvije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pomogao mu je prijatelj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Jolaj</a:t>
            </a:r>
            <a:endParaRPr lang="hr-HR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Heraklo odsječe glavu, a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Jolaj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zapali vrat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Heraklo svoje strijele namočio u hidrinu krv</a:t>
            </a:r>
            <a:endParaRPr lang="hr-H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42" name="Picture 2" descr="C:\Users\Barbara i Franz\Desktop\hidr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268760"/>
            <a:ext cx="3672408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ERIMANTSKI VEPAR (brdo)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napadao ljude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Heraklo izbjegao njegov napad i sustigao ga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dignuo ga je i odnio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Euristeju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sakrio se u bačvu</a:t>
            </a:r>
            <a:endParaRPr lang="hr-H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218" name="Picture 2" descr="C:\Users\Barbara i Franz\Desktop\erimantski vepa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360040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KERINEJSKA KOŠUTA I STIMFALIJSKE PTICE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338936" cy="4572000"/>
          </a:xfrm>
        </p:spPr>
        <p:txBody>
          <a:bodyPr>
            <a:normAutofit lnSpcReduction="10000"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kerinejska</a:t>
            </a:r>
            <a:r>
              <a:rPr lang="hr-HR" b="1" dirty="0" smtClean="0">
                <a:solidFill>
                  <a:srgbClr val="FF0000"/>
                </a:solidFill>
              </a:rPr>
              <a:t> košuta 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zlatne rogove i srebrna kopita, posvećena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Artemidi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 ne smije ju se ubiti</a:t>
            </a:r>
          </a:p>
          <a:p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trčao je godinu dana za njom – umorila se i uhvatio je</a:t>
            </a:r>
          </a:p>
          <a:p>
            <a:r>
              <a:rPr lang="hr-HR" b="1" dirty="0" err="1" smtClean="0">
                <a:solidFill>
                  <a:srgbClr val="FF0000"/>
                </a:solidFill>
              </a:rPr>
              <a:t>stimfalijske</a:t>
            </a:r>
            <a:r>
              <a:rPr lang="hr-HR" b="1" dirty="0" smtClean="0">
                <a:solidFill>
                  <a:srgbClr val="FF0000"/>
                </a:solidFill>
              </a:rPr>
              <a:t> ptice 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kanđe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perje i kljunovi od bronce, ubijali perima ljude</a:t>
            </a:r>
          </a:p>
          <a:p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Herkul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ih istjerao čegrtaljkom i gađao ih otrovnim strelicama</a:t>
            </a:r>
          </a:p>
          <a:p>
            <a:pPr>
              <a:buNone/>
            </a:pPr>
            <a:endParaRPr lang="hr-HR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194" name="Picture 2" descr="C:\Users\Barbara i Franz\Desktop\stimfalijske pti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340768"/>
            <a:ext cx="2088232" cy="2376263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>
            <a:off x="5796136" y="98072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stimfalijske</a:t>
            </a:r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ptice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195" name="Picture 3" descr="C:\Users\Barbara i Franz\Desktop\AdolfSchmidt_Herkules_besiegt_die_goldbekrönte_Hirschku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6360" y="4230380"/>
            <a:ext cx="3491879" cy="2279512"/>
          </a:xfrm>
          <a:prstGeom prst="rect">
            <a:avLst/>
          </a:prstGeom>
          <a:noFill/>
        </p:spPr>
      </p:pic>
      <p:sp>
        <p:nvSpPr>
          <p:cNvPr id="9" name="TekstniOkvir 8"/>
          <p:cNvSpPr txBox="1"/>
          <p:nvPr/>
        </p:nvSpPr>
        <p:spPr>
          <a:xfrm>
            <a:off x="6576053" y="38100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kerinejska</a:t>
            </a:r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košuta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OGRLICA HIPOLITE, KRALJICE AMAZONKI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067944" y="764704"/>
            <a:ext cx="4640192" cy="5331296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ogrlica/pojas – od zlatnih niti i dragulja</a:t>
            </a:r>
          </a:p>
          <a:p>
            <a:r>
              <a:rPr lang="hr-HR" b="1" dirty="0" err="1" smtClean="0">
                <a:solidFill>
                  <a:schemeClr val="bg1"/>
                </a:solidFill>
              </a:rPr>
              <a:t>Hipolita</a:t>
            </a:r>
            <a:r>
              <a:rPr lang="hr-HR" b="1" dirty="0" smtClean="0">
                <a:solidFill>
                  <a:schemeClr val="bg1"/>
                </a:solidFill>
              </a:rPr>
              <a:t> na Heraklovu molbu da je da pristane zbog poštovanja</a:t>
            </a:r>
          </a:p>
          <a:p>
            <a:r>
              <a:rPr lang="hr-HR" b="1" dirty="0" err="1" smtClean="0">
                <a:solidFill>
                  <a:schemeClr val="bg1"/>
                </a:solidFill>
              </a:rPr>
              <a:t>Hera</a:t>
            </a:r>
            <a:r>
              <a:rPr lang="hr-HR" b="1" dirty="0" smtClean="0">
                <a:solidFill>
                  <a:schemeClr val="bg1"/>
                </a:solidFill>
              </a:rPr>
              <a:t> preobučena u Amazonku proširi glasinu da </a:t>
            </a:r>
            <a:r>
              <a:rPr lang="hr-HR" b="1" dirty="0" err="1" smtClean="0">
                <a:solidFill>
                  <a:schemeClr val="bg1"/>
                </a:solidFill>
              </a:rPr>
              <a:t>Herkul</a:t>
            </a:r>
            <a:r>
              <a:rPr lang="hr-HR" b="1" dirty="0" smtClean="0">
                <a:solidFill>
                  <a:schemeClr val="bg1"/>
                </a:solidFill>
              </a:rPr>
              <a:t> želi oteti </a:t>
            </a:r>
            <a:r>
              <a:rPr lang="hr-HR" b="1" dirty="0" err="1" smtClean="0">
                <a:solidFill>
                  <a:schemeClr val="bg1"/>
                </a:solidFill>
              </a:rPr>
              <a:t>Hipolitu</a:t>
            </a:r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sukob u kojem otrovna strelica slučajno pogodi </a:t>
            </a:r>
            <a:r>
              <a:rPr lang="hr-HR" b="1" dirty="0" err="1" smtClean="0">
                <a:solidFill>
                  <a:schemeClr val="bg1"/>
                </a:solidFill>
              </a:rPr>
              <a:t>Hipolitu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Barbara i Franz\Desktop\220px-Herakles_Amazons_Louvre_F21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316835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STAJE KRALJA AUGIJE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906888" cy="5145360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</a:rPr>
              <a:t>3000 stoke – danju pase, noću u stajama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30 godina ih nitko nije čistio – puno crvi i muha</a:t>
            </a:r>
          </a:p>
          <a:p>
            <a:r>
              <a:rPr lang="hr-HR" sz="3200" b="1" dirty="0" smtClean="0">
                <a:solidFill>
                  <a:schemeClr val="bg1"/>
                </a:solidFill>
              </a:rPr>
              <a:t>Heraklo usmjerio u njih dvije rijeke i očistio ih u jednom danu</a:t>
            </a:r>
          </a:p>
          <a:p>
            <a:endParaRPr lang="hr-HR" sz="32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Barbara i Franz\Desktop\herkul odmara, pomaže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268760"/>
            <a:ext cx="3843214" cy="2981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</TotalTime>
  <Words>465</Words>
  <Application>Microsoft Office PowerPoint</Application>
  <PresentationFormat>Prikaz na zaslonu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Constantia</vt:lpstr>
      <vt:lpstr>Wingdings</vt:lpstr>
      <vt:lpstr>Wingdings 2</vt:lpstr>
      <vt:lpstr>Papir</vt:lpstr>
      <vt:lpstr>HERKUL /HERAKLO</vt:lpstr>
      <vt:lpstr>DJETINJSTVO</vt:lpstr>
      <vt:lpstr>ZAŠTO  12  ZADATAKA? </vt:lpstr>
      <vt:lpstr>LAV IZ NEMEJSKE ŠUME</vt:lpstr>
      <vt:lpstr>LERNEJSKA HIDRA (jezero)</vt:lpstr>
      <vt:lpstr>ERIMANTSKI VEPAR (brdo)</vt:lpstr>
      <vt:lpstr>KERINEJSKA KOŠUTA I STIMFALIJSKE PTICE</vt:lpstr>
      <vt:lpstr>OGRLICA HIPOLITE, KRALJICE AMAZONKI</vt:lpstr>
      <vt:lpstr>STAJE KRALJA AUGIJE</vt:lpstr>
      <vt:lpstr>KOBILE KRALJA DIOMEDA I KRETSKI BIK</vt:lpstr>
      <vt:lpstr>GERIONOVO GOVEDO I ZEUSOVE ZLATNE JABUKE</vt:lpstr>
      <vt:lpstr>KERBER</vt:lpstr>
      <vt:lpstr>ŠTO JE BILO POSLIJE?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HERKUL /HERAKLO</dc:title>
  <dc:creator>Barbara i Franz</dc:creator>
  <cp:lastModifiedBy>Barbara</cp:lastModifiedBy>
  <cp:revision>10</cp:revision>
  <dcterms:created xsi:type="dcterms:W3CDTF">2013-10-08T10:54:30Z</dcterms:created>
  <dcterms:modified xsi:type="dcterms:W3CDTF">2015-11-26T09:10:43Z</dcterms:modified>
</cp:coreProperties>
</file>